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8" r:id="rId4"/>
    <p:sldId id="269" r:id="rId5"/>
    <p:sldId id="270" r:id="rId6"/>
    <p:sldId id="259" r:id="rId7"/>
    <p:sldId id="260" r:id="rId8"/>
    <p:sldId id="261" r:id="rId9"/>
    <p:sldId id="262" r:id="rId10"/>
    <p:sldId id="263" r:id="rId11"/>
    <p:sldId id="267" r:id="rId12"/>
  </p:sldIdLst>
  <p:sldSz cx="12192000" cy="6858000"/>
  <p:notesSz cx="7104063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B508-FBD2-41AE-A619-C29C25B81311}" type="datetimeFigureOut">
              <a:rPr lang="es-ES" smtClean="0"/>
              <a:t>03/10/2024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F065-E23E-45A2-81F1-63FC2F84F5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660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B508-FBD2-41AE-A619-C29C25B81311}" type="datetimeFigureOut">
              <a:rPr lang="es-ES" smtClean="0"/>
              <a:t>03/10/2024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F065-E23E-45A2-81F1-63FC2F84F5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8384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B508-FBD2-41AE-A619-C29C25B81311}" type="datetimeFigureOut">
              <a:rPr lang="es-ES" smtClean="0"/>
              <a:t>03/10/2024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F065-E23E-45A2-81F1-63FC2F84F5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1606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B508-FBD2-41AE-A619-C29C25B81311}" type="datetimeFigureOut">
              <a:rPr lang="es-ES" smtClean="0"/>
              <a:t>03/10/2024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F065-E23E-45A2-81F1-63FC2F84F5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802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B508-FBD2-41AE-A619-C29C25B81311}" type="datetimeFigureOut">
              <a:rPr lang="es-ES" smtClean="0"/>
              <a:t>03/10/2024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F065-E23E-45A2-81F1-63FC2F84F5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434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B508-FBD2-41AE-A619-C29C25B81311}" type="datetimeFigureOut">
              <a:rPr lang="es-ES" smtClean="0"/>
              <a:t>03/10/2024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F065-E23E-45A2-81F1-63FC2F84F5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706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B508-FBD2-41AE-A619-C29C25B81311}" type="datetimeFigureOut">
              <a:rPr lang="es-ES" smtClean="0"/>
              <a:t>03/10/2024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F065-E23E-45A2-81F1-63FC2F84F5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621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B508-FBD2-41AE-A619-C29C25B81311}" type="datetimeFigureOut">
              <a:rPr lang="es-ES" smtClean="0"/>
              <a:t>03/10/2024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F065-E23E-45A2-81F1-63FC2F84F5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968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B508-FBD2-41AE-A619-C29C25B81311}" type="datetimeFigureOut">
              <a:rPr lang="es-ES" smtClean="0"/>
              <a:t>03/10/2024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F065-E23E-45A2-81F1-63FC2F84F5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0585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B508-FBD2-41AE-A619-C29C25B81311}" type="datetimeFigureOut">
              <a:rPr lang="es-ES" smtClean="0"/>
              <a:t>03/10/2024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F065-E23E-45A2-81F1-63FC2F84F5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446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B508-FBD2-41AE-A619-C29C25B81311}" type="datetimeFigureOut">
              <a:rPr lang="es-ES" smtClean="0"/>
              <a:t>03/10/2024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DF065-E23E-45A2-81F1-63FC2F84F5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0385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8B508-FBD2-41AE-A619-C29C25B81311}" type="datetimeFigureOut">
              <a:rPr lang="es-ES" smtClean="0"/>
              <a:t>03/10/2024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DF065-E23E-45A2-81F1-63FC2F84F54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84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" y="-2"/>
            <a:ext cx="8257295" cy="559009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475" y="5590094"/>
            <a:ext cx="1607664" cy="1086259"/>
          </a:xfrm>
          <a:prstGeom prst="rect">
            <a:avLst/>
          </a:prstGeom>
        </p:spPr>
      </p:pic>
      <p:pic>
        <p:nvPicPr>
          <p:cNvPr id="5" name="Imagen 4" descr="Z:\FOTOS E IMÁGENES\LOGOS NUEVOS  OMP\base euskera domund recortad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369" y="5590094"/>
            <a:ext cx="1973144" cy="124312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Objeto 6"/>
          <p:cNvGraphicFramePr>
            <a:graphicFrameLocks noChangeAspect="1"/>
          </p:cNvGraphicFramePr>
          <p:nvPr>
            <p:extLst/>
          </p:nvPr>
        </p:nvGraphicFramePr>
        <p:xfrm>
          <a:off x="8842342" y="2350202"/>
          <a:ext cx="2859916" cy="3986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6" imgW="4533850" imgH="6415913" progId="Acrobat.Document.DC">
                  <p:embed/>
                </p:oleObj>
              </mc:Choice>
              <mc:Fallback>
                <p:oleObj name="Acrobat Document" r:id="rId6" imgW="4533850" imgH="6415913" progId="Acrobat.Document.DC">
                  <p:embed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842342" y="2350202"/>
                        <a:ext cx="2859916" cy="3986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n 7" descr="C:\Users\magirre\Downloads\logo75urte_firma (4)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81" y="5656083"/>
            <a:ext cx="2360248" cy="8131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125381" y="584462"/>
            <a:ext cx="7199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1706563" algn="l"/>
              </a:tabLst>
            </a:pPr>
            <a:r>
              <a:rPr lang="es-ES" sz="2800" b="1" dirty="0" smtClean="0">
                <a:latin typeface="Ink Free" panose="03080402000500000000" pitchFamily="66" charset="0"/>
              </a:rPr>
              <a:t>Id e invitad a todos y a todas  al banquete</a:t>
            </a:r>
            <a:endParaRPr lang="es-ES" sz="2800" b="1" dirty="0">
              <a:latin typeface="Ink Free" panose="03080402000500000000" pitchFamily="66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144758" y="282805"/>
            <a:ext cx="404724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800" b="1" dirty="0" smtClean="0">
                <a:solidFill>
                  <a:srgbClr val="FF0000"/>
                </a:solidFill>
                <a:latin typeface="Ink Free" panose="03080402000500000000" pitchFamily="66" charset="0"/>
              </a:rPr>
              <a:t>“</a:t>
            </a:r>
            <a:r>
              <a:rPr lang="es-ES" sz="3800" b="1" dirty="0" err="1" smtClean="0">
                <a:solidFill>
                  <a:srgbClr val="FF0000"/>
                </a:solidFill>
                <a:latin typeface="Ink Free" panose="03080402000500000000" pitchFamily="66" charset="0"/>
              </a:rPr>
              <a:t>Zoazte</a:t>
            </a:r>
            <a:r>
              <a:rPr lang="es-ES" sz="3800" b="1" dirty="0" smtClean="0">
                <a:solidFill>
                  <a:srgbClr val="FF0000"/>
                </a:solidFill>
                <a:latin typeface="Ink Free" panose="03080402000500000000" pitchFamily="66" charset="0"/>
              </a:rPr>
              <a:t> eta </a:t>
            </a:r>
            <a:r>
              <a:rPr lang="es-ES" sz="3800" b="1" dirty="0" err="1" smtClean="0">
                <a:solidFill>
                  <a:srgbClr val="FF0000"/>
                </a:solidFill>
                <a:latin typeface="Ink Free" panose="03080402000500000000" pitchFamily="66" charset="0"/>
              </a:rPr>
              <a:t>gonbidatu</a:t>
            </a:r>
            <a:r>
              <a:rPr lang="es-ES" sz="3800" b="1" dirty="0" smtClean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es-ES" sz="3800" b="1" dirty="0" err="1" smtClean="0">
                <a:solidFill>
                  <a:srgbClr val="FF0000"/>
                </a:solidFill>
                <a:latin typeface="Ink Free" panose="03080402000500000000" pitchFamily="66" charset="0"/>
              </a:rPr>
              <a:t>guztiak</a:t>
            </a:r>
            <a:r>
              <a:rPr lang="es-ES" sz="3800" b="1" dirty="0" smtClean="0">
                <a:solidFill>
                  <a:srgbClr val="FF0000"/>
                </a:solidFill>
                <a:latin typeface="Ink Free" panose="03080402000500000000" pitchFamily="66" charset="0"/>
              </a:rPr>
              <a:t> jai-</a:t>
            </a:r>
            <a:r>
              <a:rPr lang="es-ES" sz="3800" b="1" dirty="0" err="1" smtClean="0">
                <a:solidFill>
                  <a:srgbClr val="FF0000"/>
                </a:solidFill>
                <a:latin typeface="Ink Free" panose="03080402000500000000" pitchFamily="66" charset="0"/>
              </a:rPr>
              <a:t>otordura</a:t>
            </a:r>
            <a:r>
              <a:rPr lang="es-ES" sz="3800" b="1" dirty="0" smtClean="0">
                <a:solidFill>
                  <a:srgbClr val="FF0000"/>
                </a:solidFill>
                <a:latin typeface="Ink Free" panose="03080402000500000000" pitchFamily="66" charset="0"/>
              </a:rPr>
              <a:t>”</a:t>
            </a:r>
          </a:p>
          <a:p>
            <a:pPr algn="ctr"/>
            <a:endParaRPr lang="es-ES" sz="4400" b="1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66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“Id e invitad a todos al banquete”</a:t>
            </a:r>
            <a:br>
              <a:rPr lang="es-ES" sz="48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s-ES" sz="31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Mt 22, 9</a:t>
            </a:r>
            <a:endParaRPr lang="es-ES" sz="31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u-ES" sz="3500" dirty="0" smtClean="0"/>
              <a:t>“Gure </a:t>
            </a:r>
            <a:r>
              <a:rPr lang="eu-ES" sz="3500" dirty="0"/>
              <a:t>eginkizun unibertsal honek konpromiso iraunkorra eskatzen dau. Kontua ez da beste betebehar bat ezartzea, poztasuna banatzea, zerumuga baliotsua erakustea, otordu </a:t>
            </a:r>
            <a:r>
              <a:rPr lang="eu-ES" sz="3500" dirty="0" err="1"/>
              <a:t>irrikagarria</a:t>
            </a:r>
            <a:r>
              <a:rPr lang="eu-ES" sz="3500" dirty="0"/>
              <a:t> eskaintzea baino. Fededun bakotxak betebehar bat dau bere </a:t>
            </a:r>
            <a:r>
              <a:rPr lang="eu-ES" sz="3500" dirty="0" smtClean="0"/>
              <a:t>inguruan”.</a:t>
            </a:r>
            <a:r>
              <a:rPr lang="eu-ES" sz="3500" dirty="0">
                <a:solidFill>
                  <a:prstClr val="black"/>
                </a:solidFill>
              </a:rPr>
              <a:t> </a:t>
            </a:r>
            <a:r>
              <a:rPr lang="eu-ES" sz="2200" dirty="0">
                <a:solidFill>
                  <a:prstClr val="black"/>
                </a:solidFill>
                <a:latin typeface="Myriad Pro" panose="020B0503030403020204" pitchFamily="34" charset="0"/>
              </a:rPr>
              <a:t>(Joseba Segura obispo de Bilbao)</a:t>
            </a:r>
            <a:endParaRPr lang="es-ES" sz="2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s-ES" sz="3000" dirty="0">
              <a:latin typeface="Myriad Pro" panose="020B0503030403020204" pitchFamily="34" charset="0"/>
            </a:endParaRPr>
          </a:p>
          <a:p>
            <a:pPr marL="0" indent="0">
              <a:buNone/>
            </a:pPr>
            <a:endParaRPr lang="es-ES" sz="900" dirty="0"/>
          </a:p>
          <a:p>
            <a:pPr marL="0" lvl="0" indent="0" algn="just">
              <a:buNone/>
            </a:pPr>
            <a:r>
              <a:rPr lang="es-ES" sz="2600" b="1" dirty="0" smtClean="0">
                <a:latin typeface="Myriad Pro" panose="020B0503030403020204" pitchFamily="34" charset="0"/>
              </a:rPr>
              <a:t>Nuestra </a:t>
            </a:r>
            <a:r>
              <a:rPr lang="es-ES" sz="2600" b="1" dirty="0">
                <a:latin typeface="Myriad Pro" panose="020B0503030403020204" pitchFamily="34" charset="0"/>
              </a:rPr>
              <a:t>misión universal requiere compromiso sostenido</a:t>
            </a:r>
            <a:r>
              <a:rPr lang="es-ES" sz="2600" dirty="0">
                <a:latin typeface="Myriad Pro" panose="020B0503030403020204" pitchFamily="34" charset="0"/>
              </a:rPr>
              <a:t>. No se trata de imponer una obligación más, sino de compartir una alegría, señalar un horizonte valioso, ofrecer un banquete deseable. Cada creyente tiene un papel que jugar en su entorno</a:t>
            </a:r>
            <a:r>
              <a:rPr lang="es-ES" sz="2600" dirty="0" smtClean="0">
                <a:latin typeface="Myriad Pro" panose="020B0503030403020204" pitchFamily="34" charset="0"/>
              </a:rPr>
              <a:t>.</a:t>
            </a:r>
            <a:r>
              <a:rPr lang="eu-ES" sz="2600" dirty="0">
                <a:solidFill>
                  <a:prstClr val="black"/>
                </a:solidFill>
                <a:latin typeface="Myriad Pro" panose="020B0503030403020204" pitchFamily="34" charset="0"/>
              </a:rPr>
              <a:t> </a:t>
            </a:r>
            <a:r>
              <a:rPr lang="eu-ES" sz="2200" dirty="0">
                <a:solidFill>
                  <a:prstClr val="black"/>
                </a:solidFill>
                <a:latin typeface="Myriad Pro" panose="020B0503030403020204" pitchFamily="34" charset="0"/>
              </a:rPr>
              <a:t>(Joseba Segura, obispo de Bilbao)</a:t>
            </a:r>
            <a:endParaRPr lang="es-ES" sz="2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s-ES" sz="2200" dirty="0">
              <a:latin typeface="Myriad Pro" panose="020B0503030403020204" pitchFamily="34" charset="0"/>
            </a:endParaRPr>
          </a:p>
          <a:p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172456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389644" y="197862"/>
          <a:ext cx="4406091" cy="6235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Acrobat Document" r:id="rId3" imgW="4533850" imgH="6415913" progId="Acrobat.Document.DC">
                  <p:embed/>
                </p:oleObj>
              </mc:Choice>
              <mc:Fallback>
                <p:oleObj name="Acrobat Document" r:id="rId3" imgW="4533850" imgH="6415913" progId="Acrobat.Document.DC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9644" y="197862"/>
                        <a:ext cx="4406091" cy="6235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5272390" y="810705"/>
            <a:ext cx="679963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600" b="1" dirty="0" smtClean="0">
              <a:latin typeface="Ink Free" panose="03080402000500000000" pitchFamily="66" charset="0"/>
            </a:endParaRPr>
          </a:p>
          <a:p>
            <a:pPr algn="ctr"/>
            <a:r>
              <a:rPr lang="es-ES" sz="5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“</a:t>
            </a:r>
            <a:r>
              <a:rPr lang="es-ES" sz="5400" b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Zoazte</a:t>
            </a:r>
            <a:r>
              <a:rPr lang="es-ES" sz="5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eta </a:t>
            </a:r>
            <a:r>
              <a:rPr lang="es-ES" sz="5400" b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gonbidatu</a:t>
            </a:r>
            <a:r>
              <a:rPr lang="es-ES" sz="5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s-ES" sz="5400" b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guztiak</a:t>
            </a:r>
            <a:r>
              <a:rPr lang="es-ES" sz="5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jai-</a:t>
            </a:r>
            <a:r>
              <a:rPr lang="es-ES" sz="5400" b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otordura</a:t>
            </a:r>
            <a:r>
              <a:rPr lang="es-ES" sz="5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”</a:t>
            </a:r>
          </a:p>
          <a:p>
            <a:pPr algn="ctr"/>
            <a:endParaRPr lang="es-ES" sz="800" b="1" dirty="0" smtClean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s-ES" sz="54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*</a:t>
            </a:r>
            <a:endParaRPr lang="es-ES" sz="5400" b="1" dirty="0" smtClean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s-ES" sz="5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“Id e invitad a todos al banquete”</a:t>
            </a:r>
            <a:endParaRPr lang="es-ES" sz="5400" b="1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44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389644" y="197862"/>
          <a:ext cx="4406091" cy="6235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Acrobat Document" r:id="rId3" imgW="4533850" imgH="6415913" progId="Acrobat.Document.DC">
                  <p:embed/>
                </p:oleObj>
              </mc:Choice>
              <mc:Fallback>
                <p:oleObj name="Acrobat Document" r:id="rId3" imgW="4533850" imgH="6415913" progId="Acrobat.Document.DC">
                  <p:embed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9644" y="197862"/>
                        <a:ext cx="4406091" cy="6235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5272390" y="810705"/>
            <a:ext cx="679963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1600" b="1" dirty="0" smtClean="0">
              <a:latin typeface="Ink Free" panose="03080402000500000000" pitchFamily="66" charset="0"/>
            </a:endParaRPr>
          </a:p>
          <a:p>
            <a:pPr algn="ctr"/>
            <a:r>
              <a:rPr lang="es-ES" sz="5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“</a:t>
            </a:r>
            <a:r>
              <a:rPr lang="es-ES" sz="5400" b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Zoazte</a:t>
            </a:r>
            <a:r>
              <a:rPr lang="es-ES" sz="5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eta </a:t>
            </a:r>
            <a:r>
              <a:rPr lang="es-ES" sz="5400" b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gonbidatu</a:t>
            </a:r>
            <a:r>
              <a:rPr lang="es-ES" sz="5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s-ES" sz="5400" b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guztiak</a:t>
            </a:r>
            <a:r>
              <a:rPr lang="es-ES" sz="5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jai-</a:t>
            </a:r>
            <a:r>
              <a:rPr lang="es-ES" sz="5400" b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otordura</a:t>
            </a:r>
            <a:r>
              <a:rPr lang="es-ES" sz="5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”</a:t>
            </a:r>
          </a:p>
          <a:p>
            <a:pPr algn="ctr"/>
            <a:endParaRPr lang="es-ES" sz="800" b="1" dirty="0" smtClean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s-ES" sz="54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*</a:t>
            </a:r>
            <a:endParaRPr lang="es-ES" sz="5400" b="1" dirty="0" smtClean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s-ES" sz="5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“Id e invitad a todos al banquete”</a:t>
            </a:r>
            <a:endParaRPr lang="es-ES" sz="5400" b="1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0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94167" cy="1325563"/>
          </a:xfrm>
        </p:spPr>
        <p:txBody>
          <a:bodyPr/>
          <a:lstStyle/>
          <a:p>
            <a:pPr algn="ctr"/>
            <a:r>
              <a:rPr lang="es-ES" sz="4000" b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Zoazte</a:t>
            </a:r>
            <a:r>
              <a:rPr lang="es-ES" sz="40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eta </a:t>
            </a:r>
            <a:r>
              <a:rPr lang="es-ES" sz="4000" b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gonbidatu</a:t>
            </a:r>
            <a:r>
              <a:rPr lang="es-ES" sz="40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s-ES" sz="4000" b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guztiak</a:t>
            </a:r>
            <a:r>
              <a:rPr lang="es-ES" sz="40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jai-</a:t>
            </a:r>
            <a:r>
              <a:rPr lang="es-ES" sz="4000" b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otordura</a:t>
            </a:r>
            <a:r>
              <a:rPr lang="es-ES" sz="40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(</a:t>
            </a:r>
            <a:r>
              <a:rPr lang="es-ES" sz="28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Mt22,9)</a:t>
            </a:r>
            <a:endParaRPr lang="es-ES" sz="2800" dirty="0"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1461155"/>
            <a:ext cx="10515601" cy="4715808"/>
          </a:xfrm>
        </p:spPr>
        <p:txBody>
          <a:bodyPr/>
          <a:lstStyle/>
          <a:p>
            <a:pPr marL="0" indent="0">
              <a:buNone/>
            </a:pPr>
            <a:endParaRPr lang="es-ES" sz="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S" sz="3600" dirty="0" smtClean="0">
                <a:solidFill>
                  <a:srgbClr val="0070C0"/>
                </a:solidFill>
              </a:rPr>
              <a:t>“</a:t>
            </a:r>
            <a:r>
              <a:rPr lang="es-ES" sz="3600" dirty="0" err="1" smtClean="0">
                <a:solidFill>
                  <a:srgbClr val="0070C0"/>
                </a:solidFill>
              </a:rPr>
              <a:t>Zoazte</a:t>
            </a:r>
            <a:r>
              <a:rPr lang="es-ES" sz="3600" dirty="0" smtClean="0">
                <a:solidFill>
                  <a:srgbClr val="0070C0"/>
                </a:solidFill>
              </a:rPr>
              <a:t>”</a:t>
            </a:r>
          </a:p>
          <a:p>
            <a:pPr marL="0" indent="0" algn="just">
              <a:buNone/>
            </a:pPr>
            <a:r>
              <a:rPr lang="es-ES" sz="3600" dirty="0" smtClean="0"/>
              <a:t>El </a:t>
            </a:r>
            <a:r>
              <a:rPr lang="es-ES" sz="3600" dirty="0"/>
              <a:t>mandato misionero resuena </a:t>
            </a:r>
            <a:r>
              <a:rPr lang="es-ES" sz="3600" dirty="0" smtClean="0"/>
              <a:t>en </a:t>
            </a:r>
            <a:r>
              <a:rPr lang="es-ES" sz="3600" dirty="0"/>
              <a:t>nuestro corazón y en el corazón de toda la Iglesia. La misión </a:t>
            </a:r>
            <a:r>
              <a:rPr lang="es-ES" sz="3600" dirty="0" smtClean="0"/>
              <a:t>es salir al encuentro, es  </a:t>
            </a:r>
            <a:r>
              <a:rPr lang="es-ES" sz="3600" dirty="0"/>
              <a:t>un “ir” incansable</a:t>
            </a:r>
            <a:r>
              <a:rPr lang="es-ES" sz="3600" dirty="0" smtClean="0"/>
              <a:t>...</a:t>
            </a:r>
            <a:endParaRPr lang="es-ES" sz="3600" dirty="0"/>
          </a:p>
          <a:p>
            <a:endParaRPr lang="es-ES" sz="4000" dirty="0"/>
          </a:p>
        </p:txBody>
      </p:sp>
      <p:pic>
        <p:nvPicPr>
          <p:cNvPr id="4" name="Imagen 3" descr="C:\Users\magirre\Desktop\1900x490-1536x39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355185"/>
            <a:ext cx="10210016" cy="2059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867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8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“Id e invitad a todos al banquete”</a:t>
            </a:r>
            <a:br>
              <a:rPr lang="es-ES" sz="48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s-ES" sz="40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8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(Mt22,9)</a:t>
            </a:r>
            <a:endParaRPr lang="es-ES" sz="2800" dirty="0"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0449" y="1690688"/>
            <a:ext cx="10703351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600" dirty="0" smtClean="0">
                <a:solidFill>
                  <a:srgbClr val="0070C0"/>
                </a:solidFill>
              </a:rPr>
              <a:t>“</a:t>
            </a:r>
            <a:r>
              <a:rPr lang="es-ES" sz="3600" dirty="0" err="1" smtClean="0">
                <a:solidFill>
                  <a:srgbClr val="0070C0"/>
                </a:solidFill>
              </a:rPr>
              <a:t>Gonbidatu</a:t>
            </a:r>
            <a:r>
              <a:rPr lang="es-ES" sz="3600" dirty="0" smtClean="0">
                <a:solidFill>
                  <a:srgbClr val="0070C0"/>
                </a:solidFill>
              </a:rPr>
              <a:t> </a:t>
            </a:r>
            <a:r>
              <a:rPr lang="es-ES" sz="3600" dirty="0" err="1" smtClean="0">
                <a:solidFill>
                  <a:srgbClr val="0070C0"/>
                </a:solidFill>
              </a:rPr>
              <a:t>guztiak</a:t>
            </a:r>
            <a:r>
              <a:rPr lang="es-ES" sz="3600" dirty="0" smtClean="0">
                <a:solidFill>
                  <a:srgbClr val="0070C0"/>
                </a:solidFill>
              </a:rPr>
              <a:t>” </a:t>
            </a:r>
          </a:p>
          <a:p>
            <a:pPr marL="0" indent="0" algn="just">
              <a:buNone/>
            </a:pPr>
            <a:r>
              <a:rPr lang="es-ES" sz="3300" dirty="0" smtClean="0"/>
              <a:t>Una invitación a hacerlo </a:t>
            </a:r>
            <a:r>
              <a:rPr lang="es-ES" sz="3300" b="1" dirty="0" smtClean="0"/>
              <a:t>al  estilo de Jesús</a:t>
            </a:r>
            <a:r>
              <a:rPr lang="es-ES" sz="3300" dirty="0" smtClean="0"/>
              <a:t>,  con ternura</a:t>
            </a:r>
            <a:r>
              <a:rPr lang="es-ES" sz="3300" dirty="0"/>
              <a:t>, caridad y </a:t>
            </a:r>
            <a:r>
              <a:rPr lang="es-ES" sz="3300" dirty="0" smtClean="0"/>
              <a:t>cercanía, para todas las personas, sin distinción, pues </a:t>
            </a:r>
            <a:r>
              <a:rPr lang="es-ES" sz="3300" b="1" dirty="0" smtClean="0"/>
              <a:t>es Él </a:t>
            </a:r>
            <a:r>
              <a:rPr lang="es-ES" sz="3300" b="1" dirty="0"/>
              <a:t>quien nos envía y al cual </a:t>
            </a:r>
            <a:r>
              <a:rPr lang="es-ES" sz="3300" b="1" dirty="0" smtClean="0"/>
              <a:t>anunciamos.</a:t>
            </a:r>
            <a:endParaRPr lang="es-ES" sz="3300" b="1" dirty="0"/>
          </a:p>
        </p:txBody>
      </p:sp>
      <p:pic>
        <p:nvPicPr>
          <p:cNvPr id="4" name="Imagen 3" descr="C:\Users\magirre\Desktop\1900x490-1536x39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49" y="4260915"/>
            <a:ext cx="10473179" cy="2271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053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3889" y="365125"/>
            <a:ext cx="1097672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“</a:t>
            </a:r>
            <a:r>
              <a:rPr lang="es-ES" b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Zoazte</a:t>
            </a:r>
            <a:r>
              <a:rPr lang="es-ES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eta </a:t>
            </a:r>
            <a:r>
              <a:rPr lang="es-ES" b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gonbidatu</a:t>
            </a:r>
            <a:r>
              <a:rPr lang="es-ES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s-ES" b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guztiak</a:t>
            </a:r>
            <a:r>
              <a:rPr lang="es-ES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jai-</a:t>
            </a:r>
            <a:r>
              <a:rPr lang="es-ES" b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otordura</a:t>
            </a:r>
            <a:r>
              <a:rPr lang="es-ES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”</a:t>
            </a:r>
            <a:br>
              <a:rPr lang="es-ES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s-ES" sz="28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(Mt 22,9</a:t>
            </a:r>
            <a:r>
              <a:rPr lang="es-ES" sz="28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)</a:t>
            </a:r>
            <a:endParaRPr lang="es-ES" sz="2800" dirty="0"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400" y="1885361"/>
            <a:ext cx="10656216" cy="4612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600" dirty="0" smtClean="0">
                <a:solidFill>
                  <a:srgbClr val="0070C0"/>
                </a:solidFill>
              </a:rPr>
              <a:t>“Jai-</a:t>
            </a:r>
            <a:r>
              <a:rPr lang="es-ES" sz="3600" dirty="0" err="1" smtClean="0">
                <a:solidFill>
                  <a:srgbClr val="0070C0"/>
                </a:solidFill>
              </a:rPr>
              <a:t>otordura</a:t>
            </a:r>
            <a:r>
              <a:rPr lang="es-ES" sz="3600" dirty="0" smtClean="0">
                <a:solidFill>
                  <a:srgbClr val="0070C0"/>
                </a:solidFill>
              </a:rPr>
              <a:t>” </a:t>
            </a:r>
          </a:p>
          <a:p>
            <a:pPr marL="0" indent="0" algn="just">
              <a:buNone/>
            </a:pPr>
            <a:r>
              <a:rPr lang="es-ES" sz="3600" dirty="0" smtClean="0"/>
              <a:t>Al </a:t>
            </a:r>
            <a:r>
              <a:rPr lang="es-ES" sz="3600" dirty="0"/>
              <a:t>banquete de la </a:t>
            </a:r>
            <a:r>
              <a:rPr lang="es-ES" sz="3600" dirty="0" smtClean="0"/>
              <a:t>fraternidad.  </a:t>
            </a:r>
            <a:r>
              <a:rPr lang="es-ES" sz="3600" b="1" dirty="0" smtClean="0"/>
              <a:t>Cristo </a:t>
            </a:r>
            <a:r>
              <a:rPr lang="es-ES" sz="3600" b="1" dirty="0"/>
              <a:t>quiere invitar a todos a participar del banquete de la eucaristía, en el que Él mismo se nos da como alimento.</a:t>
            </a:r>
          </a:p>
          <a:p>
            <a:endParaRPr lang="es-ES" dirty="0"/>
          </a:p>
        </p:txBody>
      </p:sp>
      <p:pic>
        <p:nvPicPr>
          <p:cNvPr id="4" name="Imagen 3" descr="C:\Users\magirre\Desktop\1900x490-1536x39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77" y="4478372"/>
            <a:ext cx="10180949" cy="2019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883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8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“Id e invitad a todos al banquete”</a:t>
            </a:r>
            <a:br>
              <a:rPr lang="es-ES" sz="48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s-ES" sz="28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(Mt22,9</a:t>
            </a:r>
            <a:r>
              <a:rPr lang="es-ES" sz="2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)</a:t>
            </a:r>
            <a:endParaRPr lang="es-ES" b="1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0960" y="1357460"/>
            <a:ext cx="10382839" cy="48195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u-ES" sz="3600" dirty="0" smtClean="0"/>
              <a:t>“</a:t>
            </a:r>
            <a:r>
              <a:rPr lang="eu-ES" sz="3600" dirty="0" err="1" smtClean="0"/>
              <a:t>Misinoa</a:t>
            </a:r>
            <a:r>
              <a:rPr lang="eu-ES" sz="3600" dirty="0"/>
              <a:t>, aukera ez ezik, fede bizi eta benetakoaren </a:t>
            </a:r>
            <a:r>
              <a:rPr lang="eu-ES" sz="3600" dirty="0" err="1"/>
              <a:t>premina</a:t>
            </a:r>
            <a:r>
              <a:rPr lang="eu-ES" sz="3600" dirty="0"/>
              <a:t>, adierazpen dala gogoratu deusku Aita Santuak. </a:t>
            </a:r>
            <a:r>
              <a:rPr lang="eu-ES" sz="3600" dirty="0" err="1"/>
              <a:t>Ebanjelizazinoa</a:t>
            </a:r>
            <a:r>
              <a:rPr lang="eu-ES" sz="3600" dirty="0"/>
              <a:t> Jainkoaren egitekoa da, baina baita bere errukia agertzeko deia be. Bere lankide izan gura ete dogu</a:t>
            </a:r>
            <a:r>
              <a:rPr lang="eu-ES" sz="3600" dirty="0" smtClean="0"/>
              <a:t>?”</a:t>
            </a:r>
            <a:endParaRPr lang="es-ES" sz="3600" dirty="0"/>
          </a:p>
          <a:p>
            <a:pPr marL="0" indent="0">
              <a:buNone/>
            </a:pPr>
            <a:endParaRPr lang="es-ES" dirty="0">
              <a:latin typeface="Myriad Pro" panose="020B0503030403020204" pitchFamily="34" charset="0"/>
            </a:endParaRPr>
          </a:p>
          <a:p>
            <a:pPr marL="0" indent="0" algn="just">
              <a:buNone/>
            </a:pPr>
            <a:r>
              <a:rPr lang="es-ES" dirty="0" smtClean="0">
                <a:latin typeface="Myriad Pro" panose="020B0503030403020204" pitchFamily="34" charset="0"/>
              </a:rPr>
              <a:t>El </a:t>
            </a:r>
            <a:r>
              <a:rPr lang="es-ES" dirty="0">
                <a:latin typeface="Myriad Pro" panose="020B0503030403020204" pitchFamily="34" charset="0"/>
              </a:rPr>
              <a:t>Papa nos recuerda que la misión no es una opción, sino una necesidad, expresión de una fe viva y auténtica. La evangelización es tarea de Dios, pero </a:t>
            </a:r>
            <a:r>
              <a:rPr lang="es-ES" dirty="0" smtClean="0">
                <a:latin typeface="Myriad Pro" panose="020B0503030403020204" pitchFamily="34" charset="0"/>
              </a:rPr>
              <a:t> es una  </a:t>
            </a:r>
            <a:r>
              <a:rPr lang="es-ES" dirty="0">
                <a:latin typeface="Myriad Pro" panose="020B0503030403020204" pitchFamily="34" charset="0"/>
              </a:rPr>
              <a:t>invitación </a:t>
            </a:r>
            <a:r>
              <a:rPr lang="es-ES" dirty="0" smtClean="0">
                <a:latin typeface="Myriad Pro" panose="020B0503030403020204" pitchFamily="34" charset="0"/>
              </a:rPr>
              <a:t>a  </a:t>
            </a:r>
            <a:r>
              <a:rPr lang="es-ES" dirty="0">
                <a:latin typeface="Myriad Pro" panose="020B0503030403020204" pitchFamily="34" charset="0"/>
              </a:rPr>
              <a:t>c</a:t>
            </a:r>
            <a:r>
              <a:rPr lang="es-ES" dirty="0" smtClean="0">
                <a:latin typeface="Myriad Pro" panose="020B0503030403020204" pitchFamily="34" charset="0"/>
              </a:rPr>
              <a:t>olaborar con Él.</a:t>
            </a:r>
          </a:p>
          <a:p>
            <a:pPr marL="0" indent="0" algn="just">
              <a:buNone/>
            </a:pPr>
            <a:endParaRPr lang="es-ES" b="1" dirty="0" smtClean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97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2680" y="365125"/>
            <a:ext cx="10411120" cy="1325563"/>
          </a:xfrm>
        </p:spPr>
        <p:txBody>
          <a:bodyPr/>
          <a:lstStyle/>
          <a:p>
            <a:pPr algn="ctr"/>
            <a:r>
              <a:rPr lang="es-ES" sz="4000" b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Zoazte</a:t>
            </a:r>
            <a:r>
              <a:rPr lang="es-ES" sz="40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eta </a:t>
            </a:r>
            <a:r>
              <a:rPr lang="es-ES" sz="4000" b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gonbidatu</a:t>
            </a:r>
            <a:r>
              <a:rPr lang="es-ES" sz="40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s-ES" sz="4000" b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guztiak</a:t>
            </a:r>
            <a:r>
              <a:rPr lang="es-ES" sz="40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jai-</a:t>
            </a:r>
            <a:r>
              <a:rPr lang="es-ES" sz="4000" b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otordura</a:t>
            </a:r>
            <a:r>
              <a:rPr lang="es-ES" sz="40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(</a:t>
            </a:r>
            <a:r>
              <a:rPr lang="es-ES" sz="2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Mt22,9)</a:t>
            </a:r>
            <a:endParaRPr lang="es-ES" sz="2400" b="1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16288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s-ES" sz="3600" dirty="0" smtClean="0"/>
          </a:p>
          <a:p>
            <a:pPr marL="0" lvl="0" indent="0" algn="just">
              <a:buNone/>
            </a:pPr>
            <a:r>
              <a:rPr lang="eu-ES" sz="4200" dirty="0" smtClean="0">
                <a:latin typeface="Myriad Pro" panose="020B0503030403020204" pitchFamily="34" charset="0"/>
              </a:rPr>
              <a:t>“</a:t>
            </a:r>
            <a:r>
              <a:rPr lang="eu-ES" sz="4200" dirty="0" err="1" smtClean="0"/>
              <a:t>Domund</a:t>
            </a:r>
            <a:r>
              <a:rPr lang="eu-ES" sz="4200" dirty="0" smtClean="0"/>
              <a:t> </a:t>
            </a:r>
            <a:r>
              <a:rPr lang="eu-ES" sz="4200" dirty="0"/>
              <a:t>Egunaren 2024ko ekitaldi honetan, “</a:t>
            </a:r>
            <a:r>
              <a:rPr lang="eu-ES" sz="4200" dirty="0" err="1"/>
              <a:t>Zoaze</a:t>
            </a:r>
            <a:r>
              <a:rPr lang="eu-ES" sz="4200" dirty="0"/>
              <a:t> eta deitu ezteguetara guztiak” (Mt 22, 9) goiburuak eraginda, ezinbesteko dogu maitasun eta zuzentasunaren egarri dan mundu honetan itxaropenaren misiolari izateko erronkari aurre </a:t>
            </a:r>
            <a:r>
              <a:rPr lang="eu-ES" sz="4200" dirty="0" smtClean="0"/>
              <a:t>egitea”</a:t>
            </a:r>
            <a:r>
              <a:rPr lang="eu-ES" sz="3900" dirty="0" smtClean="0"/>
              <a:t>. </a:t>
            </a:r>
            <a:r>
              <a:rPr lang="eu-ES" sz="2400" dirty="0">
                <a:solidFill>
                  <a:prstClr val="black"/>
                </a:solidFill>
                <a:latin typeface="Myriad Pro" panose="020B0503030403020204" pitchFamily="34" charset="0"/>
              </a:rPr>
              <a:t>(Joseba Segura, obispo de Bilbao)</a:t>
            </a:r>
            <a:endParaRPr lang="es-ES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u-ES" sz="3900" dirty="0" smtClean="0"/>
          </a:p>
          <a:p>
            <a:pPr marL="0" indent="0" algn="just">
              <a:buNone/>
            </a:pPr>
            <a:r>
              <a:rPr lang="es-ES" sz="3600" dirty="0" smtClean="0"/>
              <a:t>En esta Jornada del </a:t>
            </a:r>
            <a:r>
              <a:rPr lang="es-ES" sz="3600" dirty="0" err="1" smtClean="0"/>
              <a:t>Domund</a:t>
            </a:r>
            <a:r>
              <a:rPr lang="es-ES" sz="3600" dirty="0" smtClean="0"/>
              <a:t> 2024, inspirados por el lema </a:t>
            </a:r>
            <a:r>
              <a:rPr lang="es-ES" sz="3600" b="1" dirty="0" smtClean="0"/>
              <a:t>"Id e invitad a todos al banquete"</a:t>
            </a:r>
            <a:r>
              <a:rPr lang="es-ES" sz="3600" dirty="0" smtClean="0"/>
              <a:t>, </a:t>
            </a:r>
            <a:r>
              <a:rPr lang="es-ES" sz="3600" b="1" dirty="0" smtClean="0"/>
              <a:t>nos enfrentamos al desafío de ser misioneros y misioneras  de esperanza en un mundo sediento de amor y justicia</a:t>
            </a:r>
            <a:r>
              <a:rPr lang="es-ES" sz="3600" dirty="0" smtClean="0"/>
              <a:t>. </a:t>
            </a:r>
            <a:r>
              <a:rPr lang="eu-ES" sz="2600" dirty="0">
                <a:solidFill>
                  <a:prstClr val="black"/>
                </a:solidFill>
                <a:latin typeface="Myriad Pro" panose="020B0503030403020204" pitchFamily="34" charset="0"/>
              </a:rPr>
              <a:t>(Joseba Segura, obispo de Bilbao)</a:t>
            </a:r>
            <a:endParaRPr lang="es-ES" sz="2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s-ES" sz="2600" dirty="0" smtClean="0"/>
          </a:p>
          <a:p>
            <a:pPr marL="0" indent="0">
              <a:buNone/>
            </a:pPr>
            <a:endParaRPr lang="es-ES" sz="4400" dirty="0"/>
          </a:p>
          <a:p>
            <a:endParaRPr lang="es-ES" b="1" i="1" dirty="0" smtClean="0"/>
          </a:p>
        </p:txBody>
      </p:sp>
    </p:spTree>
    <p:extLst>
      <p:ext uri="{BB962C8B-B14F-4D97-AF65-F5344CB8AC3E}">
        <p14:creationId xmlns:p14="http://schemas.microsoft.com/office/powerpoint/2010/main" val="25129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“Id e invitad a todos al banquete”</a:t>
            </a:r>
            <a:br>
              <a:rPr lang="es-ES" b="1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s-ES" sz="36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(Mt22,9)</a:t>
            </a:r>
            <a:endParaRPr lang="es-ES" b="1" dirty="0">
              <a:solidFill>
                <a:srgbClr val="0070C0"/>
              </a:solidFill>
              <a:latin typeface="Ink Free" panose="03080402000500000000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79601" y="1454046"/>
            <a:ext cx="10822757" cy="4722917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u-ES" sz="3600" dirty="0" smtClean="0"/>
              <a:t>“</a:t>
            </a:r>
            <a:r>
              <a:rPr lang="eu-ES" sz="3600" dirty="0" err="1" smtClean="0"/>
              <a:t>Domund</a:t>
            </a:r>
            <a:r>
              <a:rPr lang="eu-ES" sz="3600" dirty="0" smtClean="0"/>
              <a:t> </a:t>
            </a:r>
            <a:r>
              <a:rPr lang="eu-ES" sz="3600" dirty="0"/>
              <a:t>Egunak dei egiten deusku Eleizaren egitekoaz arduratu </a:t>
            </a:r>
            <a:r>
              <a:rPr lang="eu-ES" sz="3600" dirty="0" err="1"/>
              <a:t>gaitezan</a:t>
            </a:r>
            <a:r>
              <a:rPr lang="eu-ES" sz="3600" dirty="0"/>
              <a:t>. Misiolariei otoitz eginez eta dirua </a:t>
            </a:r>
            <a:r>
              <a:rPr lang="eu-ES" sz="3600" dirty="0" err="1"/>
              <a:t>emonez</a:t>
            </a:r>
            <a:r>
              <a:rPr lang="eu-ES" sz="3600" dirty="0"/>
              <a:t> laguntzeaz gainera, Barri Onaren lekuko bizi izan </a:t>
            </a:r>
            <a:r>
              <a:rPr lang="eu-ES" sz="3600" dirty="0" err="1"/>
              <a:t>gaitekez</a:t>
            </a:r>
            <a:r>
              <a:rPr lang="eu-ES" sz="3600" dirty="0"/>
              <a:t> gure eguneroko bizitzan. </a:t>
            </a:r>
            <a:r>
              <a:rPr lang="eu-ES" sz="3600" dirty="0" err="1"/>
              <a:t>Topaldi</a:t>
            </a:r>
            <a:r>
              <a:rPr lang="eu-ES" sz="3600" dirty="0"/>
              <a:t> bakotxa, </a:t>
            </a:r>
            <a:r>
              <a:rPr lang="eu-ES" sz="3600" dirty="0" err="1"/>
              <a:t>jentea</a:t>
            </a:r>
            <a:r>
              <a:rPr lang="eu-ES" sz="3600" dirty="0"/>
              <a:t> Jaunaren banketera deitzeko aukera izan </a:t>
            </a:r>
            <a:r>
              <a:rPr lang="eu-ES" sz="3600" dirty="0" smtClean="0"/>
              <a:t>daiteke”. </a:t>
            </a:r>
            <a:endParaRPr lang="eu-ES" sz="3600" dirty="0" smtClean="0"/>
          </a:p>
          <a:p>
            <a:pPr marL="0" lvl="0" indent="0" algn="just">
              <a:buNone/>
            </a:pPr>
            <a:r>
              <a:rPr lang="eu-ES" sz="2200" dirty="0" smtClean="0">
                <a:solidFill>
                  <a:prstClr val="black"/>
                </a:solidFill>
                <a:latin typeface="Myriad Pro" panose="020B0503030403020204" pitchFamily="34" charset="0"/>
              </a:rPr>
              <a:t>(</a:t>
            </a:r>
            <a:r>
              <a:rPr lang="eu-ES" sz="2200" dirty="0">
                <a:solidFill>
                  <a:prstClr val="black"/>
                </a:solidFill>
                <a:latin typeface="Myriad Pro" panose="020B0503030403020204" pitchFamily="34" charset="0"/>
              </a:rPr>
              <a:t>Joseba Segura, obispo de Bilbao)</a:t>
            </a:r>
            <a:endParaRPr lang="es-ES" sz="22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u-ES" sz="800" dirty="0" smtClean="0">
              <a:latin typeface="Myriad Pro" panose="020B0503030403020204" pitchFamily="34" charset="0"/>
            </a:endParaRPr>
          </a:p>
          <a:p>
            <a:pPr marL="0" indent="0">
              <a:buNone/>
            </a:pPr>
            <a:endParaRPr lang="eu-ES" sz="800" dirty="0">
              <a:latin typeface="Myriad Pro" panose="020B0503030403020204" pitchFamily="34" charset="0"/>
            </a:endParaRPr>
          </a:p>
          <a:p>
            <a:pPr marL="0" lvl="0" indent="0" algn="just">
              <a:buNone/>
            </a:pPr>
            <a:r>
              <a:rPr lang="es-ES" sz="2600" dirty="0" smtClean="0">
                <a:latin typeface="Myriad Pro" panose="020B0503030403020204" pitchFamily="34" charset="0"/>
              </a:rPr>
              <a:t>Nos llama a sentirnos responsables de la misión de la Iglesia. Nos llama a ser testigos vivos del Evangelio en nuestra vida diaria. Cada encuentro puede ser una oportunidad para invitar a otros al banquete del Señor.</a:t>
            </a:r>
            <a:r>
              <a:rPr lang="eu-ES" sz="2600" dirty="0"/>
              <a:t> </a:t>
            </a:r>
            <a:endParaRPr 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val="251740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000" b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Zoazte</a:t>
            </a:r>
            <a:r>
              <a:rPr lang="es-ES" sz="40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eta </a:t>
            </a:r>
            <a:r>
              <a:rPr lang="es-ES" sz="4000" b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gonbidatu</a:t>
            </a:r>
            <a:r>
              <a:rPr lang="es-ES" sz="40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s-ES" sz="4000" b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guztiak</a:t>
            </a:r>
            <a:r>
              <a:rPr lang="es-ES" sz="40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jai </a:t>
            </a:r>
            <a:r>
              <a:rPr lang="es-ES" sz="4000" b="1" dirty="0" err="1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otordura</a:t>
            </a:r>
            <a:r>
              <a:rPr lang="es-ES" sz="40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s-ES" sz="2400" b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(Mt22,9)</a:t>
            </a:r>
            <a:endParaRPr lang="es-ES" b="1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u-ES" sz="3600" dirty="0" smtClean="0"/>
              <a:t>“Ebanjelioak </a:t>
            </a:r>
            <a:r>
              <a:rPr lang="eu-ES" sz="3600" dirty="0"/>
              <a:t>poztasun beteko otordura deitzen dau, deitutako bakotxari abegi egiten </a:t>
            </a:r>
            <a:r>
              <a:rPr lang="eu-ES" sz="3600" dirty="0" err="1"/>
              <a:t>jakolako</a:t>
            </a:r>
            <a:r>
              <a:rPr lang="eu-ES" sz="3600" dirty="0"/>
              <a:t> eta guztien duintasunaren alde egiten dalako. Kristo azkenez arduratzen da eta leku berezia ziurtatzen </a:t>
            </a:r>
            <a:r>
              <a:rPr lang="eu-ES" sz="3600" dirty="0" err="1"/>
              <a:t>deutse</a:t>
            </a:r>
            <a:r>
              <a:rPr lang="eu-ES" sz="3600" dirty="0"/>
              <a:t>. Dei horren barri-eroale izatea </a:t>
            </a:r>
            <a:r>
              <a:rPr lang="eu-ES" sz="3600" dirty="0" smtClean="0"/>
              <a:t>dagokigu</a:t>
            </a:r>
            <a:r>
              <a:rPr lang="eu-ES" sz="2200" dirty="0" smtClean="0"/>
              <a:t>”.</a:t>
            </a:r>
            <a:r>
              <a:rPr lang="eu-ES" sz="2200" dirty="0">
                <a:solidFill>
                  <a:prstClr val="black"/>
                </a:solidFill>
              </a:rPr>
              <a:t> </a:t>
            </a:r>
            <a:r>
              <a:rPr lang="eu-ES" sz="2400" dirty="0">
                <a:solidFill>
                  <a:prstClr val="black"/>
                </a:solidFill>
              </a:rPr>
              <a:t>(</a:t>
            </a:r>
            <a:r>
              <a:rPr lang="eu-ES" sz="2400" dirty="0" smtClean="0">
                <a:solidFill>
                  <a:prstClr val="black"/>
                </a:solidFill>
              </a:rPr>
              <a:t>Joseba Segura, </a:t>
            </a:r>
            <a:r>
              <a:rPr lang="eu-ES" sz="2400" dirty="0">
                <a:solidFill>
                  <a:prstClr val="black"/>
                </a:solidFill>
              </a:rPr>
              <a:t>obispo de </a:t>
            </a:r>
            <a:r>
              <a:rPr lang="eu-ES" sz="2400" dirty="0" smtClean="0">
                <a:solidFill>
                  <a:prstClr val="black"/>
                </a:solidFill>
              </a:rPr>
              <a:t>Bilbao</a:t>
            </a:r>
            <a:r>
              <a:rPr lang="eu-ES" sz="2400" dirty="0" smtClean="0">
                <a:solidFill>
                  <a:prstClr val="black"/>
                </a:solidFill>
                <a:latin typeface="Myriad Pro" panose="020B0503030403020204" pitchFamily="34" charset="0"/>
              </a:rPr>
              <a:t>)</a:t>
            </a:r>
            <a:endParaRPr lang="es-ES" sz="2400" dirty="0"/>
          </a:p>
          <a:p>
            <a:pPr marL="0" indent="0" algn="just">
              <a:buNone/>
            </a:pPr>
            <a:endParaRPr lang="es-ES" sz="3600" dirty="0" smtClean="0"/>
          </a:p>
          <a:p>
            <a:pPr marL="0" lvl="0" indent="0" algn="just">
              <a:buNone/>
            </a:pPr>
            <a:r>
              <a:rPr lang="es-ES" dirty="0" smtClean="0"/>
              <a:t>Un </a:t>
            </a:r>
            <a:r>
              <a:rPr lang="es-ES" dirty="0"/>
              <a:t>banquete donde reina el gozo porque cada invitado es bien acogido y se defiende la dignidad de todos. Cristo se preocupa por los últimos y les </a:t>
            </a:r>
            <a:r>
              <a:rPr lang="es-ES" dirty="0" smtClean="0"/>
              <a:t> </a:t>
            </a:r>
            <a:r>
              <a:rPr lang="es-ES" dirty="0"/>
              <a:t>asegura un puesto especial. Nos toca ser mensajeros de esa invitació</a:t>
            </a:r>
            <a:r>
              <a:rPr lang="es-ES" dirty="0">
                <a:latin typeface="Myriad Pro" panose="020B0503030403020204" pitchFamily="34" charset="0"/>
              </a:rPr>
              <a:t>n</a:t>
            </a:r>
            <a:r>
              <a:rPr lang="es-ES" dirty="0" smtClean="0">
                <a:latin typeface="Myriad Pro" panose="020B0503030403020204" pitchFamily="34" charset="0"/>
              </a:rPr>
              <a:t>.</a:t>
            </a:r>
            <a:r>
              <a:rPr lang="eu-ES" sz="2400" dirty="0">
                <a:solidFill>
                  <a:prstClr val="black"/>
                </a:solidFill>
                <a:latin typeface="Myriad Pro" panose="020B0503030403020204" pitchFamily="34" charset="0"/>
              </a:rPr>
              <a:t> </a:t>
            </a:r>
            <a:endParaRPr lang="es-ES" dirty="0">
              <a:latin typeface="Myriad Pro" panose="020B0503030403020204" pitchFamily="34" charset="0"/>
            </a:endParaRPr>
          </a:p>
          <a:p>
            <a:pPr marL="0" indent="0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10832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693</Words>
  <Application>Microsoft Office PowerPoint</Application>
  <PresentationFormat>Panorámica</PresentationFormat>
  <Paragraphs>48</Paragraphs>
  <Slides>11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Arial Rounded MT Bold</vt:lpstr>
      <vt:lpstr>Calibri</vt:lpstr>
      <vt:lpstr>Calibri Light</vt:lpstr>
      <vt:lpstr>Ink Free</vt:lpstr>
      <vt:lpstr>Myriad Pro</vt:lpstr>
      <vt:lpstr>Tema de Office</vt:lpstr>
      <vt:lpstr>Acrobat Document</vt:lpstr>
      <vt:lpstr>Presentación de PowerPoint</vt:lpstr>
      <vt:lpstr>Presentación de PowerPoint</vt:lpstr>
      <vt:lpstr>Zoazte eta gonbidatu guztiak jai-otordura (Mt22,9)</vt:lpstr>
      <vt:lpstr>“Id e invitad a todos al banquete”  (Mt22,9)</vt:lpstr>
      <vt:lpstr>“Zoazte eta gonbidatu guztiak jai-otordura” (Mt 22,9)</vt:lpstr>
      <vt:lpstr>“Id e invitad a todos al banquete” (Mt22,9)</vt:lpstr>
      <vt:lpstr>Zoazte eta gonbidatu guztiak jai-otordura (Mt22,9)</vt:lpstr>
      <vt:lpstr>“Id e invitad a todos al banquete”  (Mt22,9)</vt:lpstr>
      <vt:lpstr>Zoazte eta gonbidatu guztiak jai otordura (Mt22,9)</vt:lpstr>
      <vt:lpstr>“Id e invitad a todos al banquete” Mt 22, 9</vt:lpstr>
      <vt:lpstr>Presentación de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Mertxe Agirre</dc:creator>
  <cp:lastModifiedBy>Mertxe Agirre</cp:lastModifiedBy>
  <cp:revision>9</cp:revision>
  <dcterms:created xsi:type="dcterms:W3CDTF">2024-10-03T12:40:09Z</dcterms:created>
  <dcterms:modified xsi:type="dcterms:W3CDTF">2024-10-03T14:04:38Z</dcterms:modified>
</cp:coreProperties>
</file>